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Override7.xml" ContentType="application/vnd.openxmlformats-officedocument.themeOverr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1093" r:id="rId2"/>
    <p:sldId id="1118" r:id="rId3"/>
    <p:sldId id="1159" r:id="rId4"/>
    <p:sldId id="1138" r:id="rId5"/>
    <p:sldId id="1027" r:id="rId6"/>
    <p:sldId id="658" r:id="rId7"/>
    <p:sldId id="992" r:id="rId8"/>
    <p:sldId id="659" r:id="rId9"/>
    <p:sldId id="844" r:id="rId10"/>
    <p:sldId id="1061" r:id="rId11"/>
    <p:sldId id="1029" r:id="rId12"/>
    <p:sldId id="975" r:id="rId13"/>
    <p:sldId id="855" r:id="rId14"/>
    <p:sldId id="981" r:id="rId15"/>
    <p:sldId id="997" r:id="rId16"/>
    <p:sldId id="990" r:id="rId17"/>
    <p:sldId id="1065" r:id="rId18"/>
    <p:sldId id="1139" r:id="rId19"/>
    <p:sldId id="1117" r:id="rId20"/>
    <p:sldId id="1153" r:id="rId21"/>
    <p:sldId id="1154" r:id="rId22"/>
    <p:sldId id="1116" r:id="rId23"/>
    <p:sldId id="1115" r:id="rId24"/>
    <p:sldId id="915" r:id="rId25"/>
    <p:sldId id="984" r:id="rId26"/>
    <p:sldId id="985" r:id="rId27"/>
    <p:sldId id="1156" r:id="rId28"/>
    <p:sldId id="1160" r:id="rId29"/>
    <p:sldId id="1157" r:id="rId30"/>
    <p:sldId id="1158" r:id="rId31"/>
    <p:sldId id="1150" r:id="rId32"/>
    <p:sldId id="1152" r:id="rId33"/>
    <p:sldId id="1106" r:id="rId34"/>
    <p:sldId id="1145" r:id="rId35"/>
    <p:sldId id="1151" r:id="rId36"/>
    <p:sldId id="1149" r:id="rId37"/>
    <p:sldId id="987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2B55"/>
    <a:srgbClr val="004080"/>
    <a:srgbClr val="A5AA98"/>
    <a:srgbClr val="8A8E7F"/>
    <a:srgbClr val="FF0000"/>
    <a:srgbClr val="0000FF"/>
    <a:srgbClr val="80FF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2833" autoAdjust="0"/>
  </p:normalViewPr>
  <p:slideViewPr>
    <p:cSldViewPr snapToGrid="0">
      <p:cViewPr>
        <p:scale>
          <a:sx n="70" d="100"/>
          <a:sy n="70" d="100"/>
        </p:scale>
        <p:origin x="-10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7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148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A5BF432-00DD-1243-96B3-A874281B44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9EE9F0-7410-064A-B054-AF06ACBF595B}" type="slidenum">
              <a:rPr lang="en-US"/>
              <a:pPr/>
              <a:t>1</a:t>
            </a:fld>
            <a:endParaRPr lang="en-US"/>
          </a:p>
        </p:txBody>
      </p:sp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F23FC4-6F13-6E4F-AB1B-37A41A13062B}" type="slidenum">
              <a:rPr lang="en-US"/>
              <a:pPr/>
              <a:t>11</a:t>
            </a:fld>
            <a:endParaRPr lang="en-US"/>
          </a:p>
        </p:txBody>
      </p:sp>
      <p:sp>
        <p:nvSpPr>
          <p:cNvPr id="177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5606E-F99A-6846-A6ED-B61D518E8143}" type="slidenum">
              <a:rPr lang="en-US"/>
              <a:pPr/>
              <a:t>12</a:t>
            </a:fld>
            <a:endParaRPr lang="en-US"/>
          </a:p>
        </p:txBody>
      </p:sp>
      <p:sp>
        <p:nvSpPr>
          <p:cNvPr id="166195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19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B26117-E898-D845-90AA-9D30A0058C22}" type="slidenum">
              <a:rPr lang="en-US"/>
              <a:pPr/>
              <a:t>13</a:t>
            </a:fld>
            <a:endParaRPr lang="en-US"/>
          </a:p>
        </p:txBody>
      </p:sp>
      <p:sp>
        <p:nvSpPr>
          <p:cNvPr id="165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76311F-A634-2742-A554-93396A164063}" type="slidenum">
              <a:rPr lang="en-US"/>
              <a:pPr/>
              <a:t>14</a:t>
            </a:fld>
            <a:endParaRPr lang="en-US"/>
          </a:p>
        </p:txBody>
      </p:sp>
      <p:sp>
        <p:nvSpPr>
          <p:cNvPr id="169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24E3E-C34B-6E4D-9858-B0B29A3CBE32}" type="slidenum">
              <a:rPr lang="en-US"/>
              <a:pPr/>
              <a:t>15</a:t>
            </a:fld>
            <a:endParaRPr lang="en-US"/>
          </a:p>
        </p:txBody>
      </p:sp>
      <p:sp>
        <p:nvSpPr>
          <p:cNvPr id="171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C82BF-E554-134E-8816-8F56D3145CCF}" type="slidenum">
              <a:rPr lang="en-US"/>
              <a:pPr/>
              <a:t>16</a:t>
            </a:fld>
            <a:endParaRPr lang="en-US"/>
          </a:p>
        </p:txBody>
      </p:sp>
      <p:sp>
        <p:nvSpPr>
          <p:cNvPr id="1680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C82BF-E554-134E-8816-8F56D3145CCF}" type="slidenum">
              <a:rPr lang="en-US"/>
              <a:pPr/>
              <a:t>17</a:t>
            </a:fld>
            <a:endParaRPr lang="en-US"/>
          </a:p>
        </p:txBody>
      </p:sp>
      <p:sp>
        <p:nvSpPr>
          <p:cNvPr id="1680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F9180-773C-0548-B5C7-461D7E38836A}" type="slidenum">
              <a:rPr lang="en-US"/>
              <a:pPr/>
              <a:t>18</a:t>
            </a:fld>
            <a:endParaRPr lang="en-US"/>
          </a:p>
        </p:txBody>
      </p:sp>
      <p:sp>
        <p:nvSpPr>
          <p:cNvPr id="141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C82BF-E554-134E-8816-8F56D3145CCF}" type="slidenum">
              <a:rPr lang="en-US"/>
              <a:pPr/>
              <a:t>19</a:t>
            </a:fld>
            <a:endParaRPr lang="en-US"/>
          </a:p>
        </p:txBody>
      </p:sp>
      <p:sp>
        <p:nvSpPr>
          <p:cNvPr id="1680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E7BFC-EA2F-264B-A5C2-6F356B5A1340}" type="slidenum">
              <a:rPr lang="en-US"/>
              <a:pPr/>
              <a:t>22</a:t>
            </a:fld>
            <a:endParaRPr lang="en-US"/>
          </a:p>
        </p:txBody>
      </p:sp>
      <p:sp>
        <p:nvSpPr>
          <p:cNvPr id="161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F9180-773C-0548-B5C7-461D7E38836A}" type="slidenum">
              <a:rPr lang="en-US"/>
              <a:pPr/>
              <a:t>2</a:t>
            </a:fld>
            <a:endParaRPr lang="en-US"/>
          </a:p>
        </p:txBody>
      </p:sp>
      <p:sp>
        <p:nvSpPr>
          <p:cNvPr id="141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66E89-44AA-F846-807E-0B0282B09723}" type="slidenum">
              <a:rPr lang="en-US"/>
              <a:pPr/>
              <a:t>23</a:t>
            </a:fld>
            <a:endParaRPr lang="en-US"/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655C6-EA42-4547-8505-813EDD9E56CB}" type="slidenum">
              <a:rPr lang="en-US"/>
              <a:pPr/>
              <a:t>24</a:t>
            </a:fld>
            <a:endParaRPr lang="en-US"/>
          </a:p>
        </p:txBody>
      </p:sp>
      <p:sp>
        <p:nvSpPr>
          <p:cNvPr id="1605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56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99B2B-306D-7B40-BA27-EBF67A8350A7}" type="slidenum">
              <a:rPr lang="en-US"/>
              <a:pPr/>
              <a:t>25</a:t>
            </a:fld>
            <a:endParaRPr lang="en-US"/>
          </a:p>
        </p:txBody>
      </p:sp>
      <p:sp>
        <p:nvSpPr>
          <p:cNvPr id="169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A17A2C-B562-E34F-A88F-451AC38BE85F}" type="slidenum">
              <a:rPr lang="en-US"/>
              <a:pPr/>
              <a:t>26</a:t>
            </a:fld>
            <a:endParaRPr lang="en-US"/>
          </a:p>
        </p:txBody>
      </p:sp>
      <p:sp>
        <p:nvSpPr>
          <p:cNvPr id="169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F9180-773C-0548-B5C7-461D7E38836A}" type="slidenum">
              <a:rPr lang="en-US"/>
              <a:pPr/>
              <a:t>31</a:t>
            </a:fld>
            <a:endParaRPr lang="en-US"/>
          </a:p>
        </p:txBody>
      </p:sp>
      <p:sp>
        <p:nvSpPr>
          <p:cNvPr id="141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C82BF-E554-134E-8816-8F56D3145CCF}" type="slidenum">
              <a:rPr lang="en-US"/>
              <a:pPr/>
              <a:t>34</a:t>
            </a:fld>
            <a:endParaRPr lang="en-US"/>
          </a:p>
        </p:txBody>
      </p:sp>
      <p:sp>
        <p:nvSpPr>
          <p:cNvPr id="1680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F9180-773C-0548-B5C7-461D7E38836A}" type="slidenum">
              <a:rPr lang="en-US"/>
              <a:pPr/>
              <a:t>35</a:t>
            </a:fld>
            <a:endParaRPr lang="en-US"/>
          </a:p>
        </p:txBody>
      </p:sp>
      <p:sp>
        <p:nvSpPr>
          <p:cNvPr id="141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CC82BF-E554-134E-8816-8F56D3145CCF}" type="slidenum">
              <a:rPr lang="en-US"/>
              <a:pPr/>
              <a:t>36</a:t>
            </a:fld>
            <a:endParaRPr lang="en-US"/>
          </a:p>
        </p:txBody>
      </p:sp>
      <p:sp>
        <p:nvSpPr>
          <p:cNvPr id="1680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329A1-363D-5944-904B-2A225DADA520}" type="slidenum">
              <a:rPr lang="en-US"/>
              <a:pPr/>
              <a:t>37</a:t>
            </a:fld>
            <a:endParaRPr lang="en-US"/>
          </a:p>
        </p:txBody>
      </p:sp>
      <p:sp>
        <p:nvSpPr>
          <p:cNvPr id="169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BF9180-773C-0548-B5C7-461D7E38836A}" type="slidenum">
              <a:rPr lang="en-US"/>
              <a:pPr/>
              <a:t>4</a:t>
            </a:fld>
            <a:endParaRPr lang="en-US"/>
          </a:p>
        </p:txBody>
      </p:sp>
      <p:sp>
        <p:nvSpPr>
          <p:cNvPr id="141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42D1F-8C05-E149-87D4-B815845EC50B}" type="slidenum">
              <a:rPr lang="en-US"/>
              <a:pPr/>
              <a:t>5</a:t>
            </a:fld>
            <a:endParaRPr lang="en-US"/>
          </a:p>
        </p:txBody>
      </p:sp>
      <p:sp>
        <p:nvSpPr>
          <p:cNvPr id="175821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82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0C85A-2784-6E49-833B-0AAE1FB99961}" type="slidenum">
              <a:rPr lang="en-US"/>
              <a:pPr/>
              <a:t>6</a:t>
            </a:fld>
            <a:endParaRPr lang="en-US"/>
          </a:p>
        </p:txBody>
      </p:sp>
      <p:sp>
        <p:nvSpPr>
          <p:cNvPr id="1007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865306-79D4-FB4C-A648-8D02D95A2820}" type="slidenum">
              <a:rPr lang="en-US"/>
              <a:pPr/>
              <a:t>7</a:t>
            </a:fld>
            <a:endParaRPr lang="en-US"/>
          </a:p>
        </p:txBody>
      </p:sp>
      <p:sp>
        <p:nvSpPr>
          <p:cNvPr id="168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08575-783E-0444-98C8-9F2B722EC451}" type="slidenum">
              <a:rPr lang="en-US"/>
              <a:pPr/>
              <a:t>8</a:t>
            </a:fld>
            <a:endParaRPr lang="en-US"/>
          </a:p>
        </p:txBody>
      </p:sp>
      <p:sp>
        <p:nvSpPr>
          <p:cNvPr id="1009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9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104B2-173C-F940-A7E8-A0D7A239552B}" type="slidenum">
              <a:rPr lang="en-US"/>
              <a:pPr/>
              <a:t>9</a:t>
            </a:fld>
            <a:endParaRPr lang="en-US"/>
          </a:p>
        </p:txBody>
      </p:sp>
      <p:sp>
        <p:nvSpPr>
          <p:cNvPr id="1391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0C20E-897C-6547-852B-2087C99E945F}" type="slidenum">
              <a:rPr lang="en-US"/>
              <a:pPr/>
              <a:t>10</a:t>
            </a:fld>
            <a:endParaRPr lang="en-US"/>
          </a:p>
        </p:txBody>
      </p:sp>
      <p:sp>
        <p:nvSpPr>
          <p:cNvPr id="161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D83D5E-2A47-4F48-8C2A-A06FE4BF30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A3AD67-7862-804C-B4C9-D30D380383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480009-1E72-7542-89BA-0B0A256550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C14112-C8B3-1B4C-9F74-BA76F42AD8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57A1BEC-104C-0B42-814C-E2CA71A5C7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341287-A647-3145-A7D4-FB4E9DA0EA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DBA6CD5-A5A0-E243-B0AF-08150EEB2B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F7E067F-B61B-C340-93C0-6BAE18C788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362833-B06A-7445-BE5D-B1F51FCB61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71EFE2-7A08-744C-844B-8800EDCCE0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561155-81A2-3240-B04F-EB08623F39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C32F04A4-96C3-BF41-9754-9B8B6A286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8.pd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6.pd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050" name="Picture 2" descr="2008-06-11-CPX-0829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410051" name="Rectangle 3"/>
          <p:cNvSpPr>
            <a:spLocks noChangeArrowheads="1"/>
          </p:cNvSpPr>
          <p:nvPr/>
        </p:nvSpPr>
        <p:spPr bwMode="auto">
          <a:xfrm flipH="1">
            <a:off x="812799" y="3619500"/>
            <a:ext cx="73787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2600" dirty="0" smtClean="0">
              <a:solidFill>
                <a:schemeClr val="tx2"/>
              </a:solidFill>
            </a:endParaRPr>
          </a:p>
          <a:p>
            <a:pPr algn="ctr" eaLnBrk="1" hangingPunct="1"/>
            <a:r>
              <a:rPr lang="en-US" sz="2600" dirty="0" smtClean="0">
                <a:solidFill>
                  <a:schemeClr val="tx2"/>
                </a:solidFill>
              </a:rPr>
              <a:t>Sayde Ridling</a:t>
            </a:r>
            <a:br>
              <a:rPr lang="en-US" sz="2600" dirty="0" smtClean="0">
                <a:solidFill>
                  <a:schemeClr val="tx2"/>
                </a:solidFill>
              </a:rPr>
            </a:br>
            <a:r>
              <a:rPr lang="en-US" b="0" dirty="0">
                <a:solidFill>
                  <a:schemeClr val="tx2"/>
                </a:solidFill>
              </a:rPr>
              <a:t>University of Alaska Museum /</a:t>
            </a:r>
            <a:br>
              <a:rPr lang="en-US" b="0" dirty="0">
                <a:solidFill>
                  <a:schemeClr val="tx2"/>
                </a:solidFill>
              </a:rPr>
            </a:br>
            <a:r>
              <a:rPr lang="en-US" b="0" dirty="0" smtClean="0">
                <a:solidFill>
                  <a:schemeClr val="tx2"/>
                </a:solidFill>
              </a:rPr>
              <a:t>Alaska EPSCoR</a:t>
            </a:r>
          </a:p>
          <a:p>
            <a:pPr algn="ctr" eaLnBrk="1" hangingPunct="1"/>
            <a:endParaRPr lang="en-US" sz="3200" b="0" dirty="0" smtClean="0">
              <a:solidFill>
                <a:schemeClr val="tx2"/>
              </a:solidFill>
            </a:endParaRPr>
          </a:p>
          <a:p>
            <a:pPr algn="ctr" eaLnBrk="1" hangingPunct="1"/>
            <a:endParaRPr lang="en-US" sz="2000" b="0" dirty="0">
              <a:solidFill>
                <a:schemeClr val="tx2"/>
              </a:solidFill>
            </a:endParaRPr>
          </a:p>
        </p:txBody>
      </p:sp>
      <p:pic>
        <p:nvPicPr>
          <p:cNvPr id="1410052" name="Picture 4" descr="LogoBlk5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0475" y="6100000"/>
            <a:ext cx="873125" cy="669100"/>
          </a:xfrm>
          <a:prstGeom prst="rect">
            <a:avLst/>
          </a:prstGeom>
          <a:noFill/>
        </p:spPr>
      </p:pic>
      <p:sp>
        <p:nvSpPr>
          <p:cNvPr id="1410053" name="Rectangle 5"/>
          <p:cNvSpPr>
            <a:spLocks noChangeArrowheads="1"/>
          </p:cNvSpPr>
          <p:nvPr/>
        </p:nvSpPr>
        <p:spPr bwMode="auto">
          <a:xfrm>
            <a:off x="152400" y="92075"/>
            <a:ext cx="82978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 smtClean="0"/>
              <a:t>Origins of Post-Eruption Insect Populations on the Volcanic Aleutian Island of Kasatochi</a:t>
            </a:r>
            <a:endParaRPr lang="en-US" b="0" dirty="0"/>
          </a:p>
        </p:txBody>
      </p:sp>
      <p:pic>
        <p:nvPicPr>
          <p:cNvPr id="1410054" name="Picture 9" descr="header_graphic_usgsIdentifier_w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80300" y="6162638"/>
            <a:ext cx="1562100" cy="631861"/>
          </a:xfrm>
          <a:prstGeom prst="rect">
            <a:avLst/>
          </a:prstGeom>
          <a:noFill/>
          <a:ln w="2857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1410055" name="Picture 7" descr="USFWS_R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800" y="5740400"/>
            <a:ext cx="891469" cy="1066800"/>
          </a:xfrm>
          <a:prstGeom prst="rect">
            <a:avLst/>
          </a:prstGeom>
          <a:noFill/>
        </p:spPr>
      </p:pic>
      <p:pic>
        <p:nvPicPr>
          <p:cNvPr id="1026" name="Picture 2" descr="C:\Users\bugz\Desktop\epscor-banne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0906" y="6086475"/>
            <a:ext cx="1800225" cy="771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al 2010-table.jpg"/>
          <p:cNvPicPr>
            <a:picLocks noChangeAspect="1"/>
          </p:cNvPicPr>
          <p:nvPr/>
        </p:nvPicPr>
        <p:blipFill>
          <a:blip r:embed="rId3">
            <a:lum contrast="35000"/>
          </a:blip>
          <a:stretch>
            <a:fillRect/>
          </a:stretch>
        </p:blipFill>
        <p:spPr>
          <a:xfrm>
            <a:off x="0" y="201168"/>
            <a:ext cx="9144000" cy="64556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1608667"/>
            <a:ext cx="8686800" cy="194733"/>
          </a:xfrm>
          <a:prstGeom prst="rect">
            <a:avLst/>
          </a:prstGeom>
          <a:solidFill>
            <a:srgbClr val="FFFF00">
              <a:alpha val="22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547" name="Picture 3" descr="aleutians-google-eart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8788"/>
            <a:ext cx="9144000" cy="5938837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 bwMode="auto">
          <a:xfrm rot="16200000" flipH="1">
            <a:off x="5520266" y="3674533"/>
            <a:ext cx="287866" cy="101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2320119" y="1624083"/>
            <a:ext cx="3439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20-35 km from nearest islands 	(12-22 mi)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930" name="Picture 1026" descr="!!Kasatochi 23 Oct 2008 by Morris, Jerry 1224876131_ak146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1660931" name="Text Box 1027"/>
          <p:cNvSpPr txBox="1">
            <a:spLocks noChangeArrowheads="1"/>
          </p:cNvSpPr>
          <p:nvPr/>
        </p:nvSpPr>
        <p:spPr bwMode="auto">
          <a:xfrm>
            <a:off x="174625" y="6426200"/>
            <a:ext cx="2219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© </a:t>
            </a:r>
            <a:r>
              <a:rPr lang="en-US" sz="1200" b="0"/>
              <a:t>23 Oct 2008 by Jerry Morris</a:t>
            </a:r>
          </a:p>
        </p:txBody>
      </p:sp>
      <p:sp>
        <p:nvSpPr>
          <p:cNvPr id="1660932" name="Text Box 1028"/>
          <p:cNvSpPr txBox="1">
            <a:spLocks noChangeArrowheads="1"/>
          </p:cNvSpPr>
          <p:nvPr/>
        </p:nvSpPr>
        <p:spPr bwMode="auto">
          <a:xfrm>
            <a:off x="682625" y="403225"/>
            <a:ext cx="7825329" cy="3416320"/>
          </a:xfrm>
          <a:prstGeom prst="rect">
            <a:avLst/>
          </a:prstGeom>
          <a:solidFill>
            <a:schemeClr val="tx1">
              <a:alpha val="6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Expectations - </a:t>
            </a:r>
          </a:p>
          <a:p>
            <a:endParaRPr lang="en-US" dirty="0"/>
          </a:p>
          <a:p>
            <a:r>
              <a:rPr lang="en-US" dirty="0"/>
              <a:t>Year 1+ no survivors &amp; no </a:t>
            </a:r>
            <a:r>
              <a:rPr lang="en-US" dirty="0" smtClean="0"/>
              <a:t>life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Colonizers from air, ocean drift, vertebrate transport</a:t>
            </a:r>
          </a:p>
          <a:p>
            <a:r>
              <a:rPr lang="en-US" dirty="0"/>
              <a:t>	- </a:t>
            </a:r>
            <a:r>
              <a:rPr lang="en-US" dirty="0" smtClean="0"/>
              <a:t>few and rare with most failing to establish</a:t>
            </a:r>
          </a:p>
          <a:p>
            <a:endParaRPr lang="en-US" dirty="0" smtClean="0"/>
          </a:p>
          <a:p>
            <a:r>
              <a:rPr lang="en-US" dirty="0" err="1" smtClean="0"/>
              <a:t>Surtsey</a:t>
            </a:r>
            <a:r>
              <a:rPr lang="en-US" dirty="0" smtClean="0"/>
              <a:t> – 1964-1975, three arthropod species</a:t>
            </a:r>
          </a:p>
          <a:p>
            <a:r>
              <a:rPr lang="en-US" dirty="0" smtClean="0"/>
              <a:t>			</a:t>
            </a:r>
            <a:r>
              <a:rPr lang="en-US" sz="1400" b="0" dirty="0" smtClean="0"/>
              <a:t>(Thornton &amp; New 2007)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980" name="Picture 4" descr="DerekbyNedRozellp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406981" name="Text Box 5"/>
          <p:cNvSpPr txBox="1">
            <a:spLocks noChangeArrowheads="1"/>
          </p:cNvSpPr>
          <p:nvPr/>
        </p:nvSpPr>
        <p:spPr bwMode="auto">
          <a:xfrm>
            <a:off x="512763" y="6197600"/>
            <a:ext cx="3371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© Ned Rozell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24" name="Picture 4" descr="B2009-08-10-CPX-53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669125" name="Text Box 5"/>
          <p:cNvSpPr txBox="1">
            <a:spLocks noChangeArrowheads="1"/>
          </p:cNvSpPr>
          <p:nvPr/>
        </p:nvSpPr>
        <p:spPr bwMode="auto">
          <a:xfrm>
            <a:off x="5249863" y="215900"/>
            <a:ext cx="3575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effectLst>
                  <a:outerShdw blurRad="38100" dist="38100" dir="2700000" algn="tl">
                    <a:srgbClr val="DDDDDD"/>
                  </a:outerShdw>
                </a:effectLst>
              </a:rPr>
              <a:t>Senecio pseudoarnica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0-08-09-CPX-9994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ea typeface="ＭＳ Ｐゴシック" charset="-128"/>
                <a:cs typeface="ＭＳ Ｐゴシック" charset="-128"/>
              </a:rPr>
              <a:t>Findings, 2009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sz="2800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17 post-eruption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species</a:t>
            </a:r>
          </a:p>
          <a:p>
            <a:endParaRPr lang="en-US" sz="28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presumed non-breeding survivors</a:t>
            </a:r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4-9 </a:t>
            </a:r>
            <a:r>
              <a:rPr lang="en-US" sz="28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breeding	</a:t>
            </a:r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sz="32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3200" dirty="0" smtClean="0">
                <a:ea typeface="ＭＳ Ｐゴシック" charset="-128"/>
                <a:cs typeface="ＭＳ Ｐゴシック" charset="-128"/>
              </a:rPr>
              <a:t>Findings, 2010</a:t>
            </a:r>
          </a:p>
          <a:p>
            <a:endParaRPr lang="en-US" sz="28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7 lost from </a:t>
            </a:r>
            <a:r>
              <a:rPr lang="en-US" sz="28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2009</a:t>
            </a:r>
            <a:endParaRPr lang="en-US" sz="28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18 post-eruption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species</a:t>
            </a:r>
            <a:r>
              <a:rPr lang="en-US" sz="28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most breeding</a:t>
            </a:r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sz="32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ea typeface="ＭＳ Ｐゴシック" charset="-128"/>
                <a:cs typeface="ＭＳ Ｐゴシック" charset="-128"/>
              </a:rPr>
              <a:t>Findings, 2011???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Waiting on specimen processing and Identification.		</a:t>
            </a:r>
          </a:p>
          <a:p>
            <a:endParaRPr lang="en-US" sz="320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Project </a:t>
            </a: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Goals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Kasatochi Island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Methods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Results	</a:t>
            </a: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Future work</a:t>
            </a:r>
            <a:endParaRPr lang="en-US" sz="3200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Are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2009 + 2010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populations descended from 2008 populations or are they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descended from populations on other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islands? </a:t>
            </a:r>
          </a:p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(survivors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or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immigrants)</a:t>
            </a:r>
          </a:p>
          <a:p>
            <a:endParaRPr lang="en-US" sz="32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How similar are the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2009 + 2010 populations 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genetically?</a:t>
            </a:r>
          </a:p>
          <a:p>
            <a:endParaRPr lang="en-US" sz="32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Project </a:t>
            </a: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Goals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Kasatochi Island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M</a:t>
            </a: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ethods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Results	</a:t>
            </a: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Future work</a:t>
            </a:r>
            <a:endParaRPr lang="en-US" sz="3200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to answer these questions?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Need: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Specimens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DNA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Successful COI gene amplifications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 specimens for DNA extraction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 descr="C:\Users\bugz\Desktop\Projects\Field\Feild work 2011 036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981200"/>
            <a:ext cx="5486400" cy="4114800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2995" name="Picture 3" descr="2009-11-25-UAM100041099-Scathophaga_sp"/>
          <p:cNvPicPr>
            <a:picLocks noChangeAspect="1" noChangeArrowheads="1"/>
          </p:cNvPicPr>
          <p:nvPr/>
        </p:nvPicPr>
        <p:blipFill>
          <a:blip r:embed="rId3"/>
          <a:srcRect l="3333" r="3072"/>
          <a:stretch>
            <a:fillRect/>
          </a:stretch>
        </p:blipFill>
        <p:spPr bwMode="auto">
          <a:xfrm>
            <a:off x="304800" y="0"/>
            <a:ext cx="8559800" cy="6859588"/>
          </a:xfrm>
          <a:prstGeom prst="rect">
            <a:avLst/>
          </a:prstGeom>
          <a:noFill/>
        </p:spPr>
      </p:pic>
      <p:sp>
        <p:nvSpPr>
          <p:cNvPr id="1492996" name="Text Box 4"/>
          <p:cNvSpPr txBox="1">
            <a:spLocks noChangeArrowheads="1"/>
          </p:cNvSpPr>
          <p:nvPr/>
        </p:nvSpPr>
        <p:spPr bwMode="auto">
          <a:xfrm>
            <a:off x="360363" y="279400"/>
            <a:ext cx="36385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Scathophagidae</a:t>
            </a:r>
            <a:r>
              <a:rPr lang="en-US" b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b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b="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Scathophaga</a:t>
            </a:r>
            <a:r>
              <a:rPr lang="en-US" b="0" i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0" i="1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frigida</a:t>
            </a:r>
            <a:endParaRPr lang="en-US" b="0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sz="1600" b="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Abundant near kelp post-eruption</a:t>
            </a:r>
            <a:endParaRPr lang="en-US" b="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0-08-09-CPX-0020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900" name="Picture 4" descr="2009-08-12-7036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488901" name="Text Box 5"/>
          <p:cNvSpPr txBox="1">
            <a:spLocks noChangeArrowheads="1"/>
          </p:cNvSpPr>
          <p:nvPr/>
        </p:nvSpPr>
        <p:spPr bwMode="auto">
          <a:xfrm>
            <a:off x="969963" y="139700"/>
            <a:ext cx="723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effectLst>
                  <a:outerShdw blurRad="38100" dist="38100" dir="2700000" algn="tl">
                    <a:srgbClr val="DDDDDD"/>
                  </a:outerShdw>
                </a:effectLst>
              </a:rPr>
              <a:t>Agyrtidae:</a:t>
            </a:r>
            <a:r>
              <a:rPr lang="en-US" i="1">
                <a:effectLst>
                  <a:outerShdw blurRad="38100" dist="38100" dir="2700000" algn="tl">
                    <a:srgbClr val="DDDDDD"/>
                  </a:outerShdw>
                </a:effectLst>
              </a:rPr>
              <a:t> Lyrosoma opacum</a:t>
            </a: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0">
                <a:effectLst>
                  <a:outerShdw blurRad="38100" dist="38100" dir="2700000" algn="tl">
                    <a:srgbClr val="DDDDDD"/>
                  </a:outerShdw>
                </a:effectLst>
              </a:rPr>
              <a:t>Mannerheim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2196" name="Picture 4" descr="C2009-08-12-CPX-5404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3220" name="Picture 4" descr="C2009-08-12-CPX-5408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9433"/>
            <a:ext cx="7772400" cy="568656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Once collected specimens needed to be prepared for DNA extraction</a:t>
            </a:r>
          </a:p>
          <a:p>
            <a:pPr>
              <a:buNone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Processing field samples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Mounting relevant specimens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err="1" smtClean="0"/>
              <a:t>Cryovialing</a:t>
            </a:r>
            <a:r>
              <a:rPr lang="en-US" sz="2400" dirty="0" smtClean="0"/>
              <a:t> tissues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Identifying specimens</a:t>
            </a:r>
          </a:p>
          <a:p>
            <a:pPr lvl="2">
              <a:buNone/>
            </a:pPr>
            <a:endParaRPr lang="en-US" dirty="0" smtClean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09433"/>
            <a:ext cx="7772400" cy="568656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Obtaining DNA 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QIAGEN </a:t>
            </a:r>
            <a:r>
              <a:rPr lang="en-US" sz="2400" dirty="0" err="1" smtClean="0"/>
              <a:t>DNeasy</a:t>
            </a:r>
            <a:r>
              <a:rPr lang="en-US" sz="2400" dirty="0" smtClean="0"/>
              <a:t> Kit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DNA from 2 sources: legs and whole bodies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M</a:t>
            </a:r>
            <a:r>
              <a:rPr lang="en-US" sz="2400" dirty="0" smtClean="0"/>
              <a:t>ass spectrometer to analyze success</a:t>
            </a:r>
            <a:endParaRPr lang="en-US" sz="2400" dirty="0" smtClean="0"/>
          </a:p>
          <a:p>
            <a:pPr lvl="2"/>
            <a:r>
              <a:rPr lang="en-US" sz="2000" dirty="0" smtClean="0"/>
              <a:t>Whole bodies = 335 </a:t>
            </a:r>
            <a:r>
              <a:rPr lang="en-US" sz="2000" dirty="0" err="1" smtClean="0"/>
              <a:t>ng</a:t>
            </a:r>
            <a:r>
              <a:rPr lang="en-US" sz="2000" dirty="0" smtClean="0"/>
              <a:t>/</a:t>
            </a:r>
            <a:r>
              <a:rPr lang="en-US" sz="2000" dirty="0" err="1" smtClean="0"/>
              <a:t>ul</a:t>
            </a:r>
            <a:r>
              <a:rPr lang="en-US" sz="2000" dirty="0" smtClean="0"/>
              <a:t> DNA</a:t>
            </a:r>
          </a:p>
          <a:p>
            <a:pPr lvl="2"/>
            <a:r>
              <a:rPr lang="en-US" sz="2000" dirty="0" smtClean="0"/>
              <a:t>Legs = 35 </a:t>
            </a:r>
            <a:r>
              <a:rPr lang="en-US" sz="2000" dirty="0" err="1" smtClean="0"/>
              <a:t>ng</a:t>
            </a:r>
            <a:r>
              <a:rPr lang="en-US" sz="2000" dirty="0" smtClean="0"/>
              <a:t>/</a:t>
            </a:r>
            <a:r>
              <a:rPr lang="en-US" sz="2000" dirty="0" err="1" smtClean="0"/>
              <a:t>ul</a:t>
            </a:r>
            <a:r>
              <a:rPr lang="en-US" sz="2000" dirty="0" smtClean="0"/>
              <a:t> </a:t>
            </a:r>
            <a:r>
              <a:rPr lang="en-US" sz="2000" dirty="0" smtClean="0"/>
              <a:t>DNA</a:t>
            </a:r>
          </a:p>
          <a:p>
            <a:pPr lvl="2">
              <a:buNone/>
            </a:pPr>
            <a:endParaRPr lang="en-US" dirty="0" smtClean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95785"/>
            <a:ext cx="7772400" cy="570021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Amplifying the COI </a:t>
            </a:r>
            <a:r>
              <a:rPr lang="en-US" dirty="0" err="1" smtClean="0">
                <a:solidFill>
                  <a:schemeClr val="bg1"/>
                </a:solidFill>
              </a:rPr>
              <a:t>mtDNA</a:t>
            </a:r>
            <a:r>
              <a:rPr lang="en-US" dirty="0" smtClean="0">
                <a:solidFill>
                  <a:schemeClr val="bg1"/>
                </a:solidFill>
              </a:rPr>
              <a:t> gene</a:t>
            </a:r>
          </a:p>
          <a:p>
            <a:pPr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PCRs with standard forward </a:t>
            </a:r>
            <a:r>
              <a:rPr lang="en-US" sz="2400" dirty="0" smtClean="0"/>
              <a:t>(L-C-1490) and reverse (H-CO-2198) </a:t>
            </a:r>
            <a:r>
              <a:rPr lang="en-US" sz="2400" dirty="0" smtClean="0"/>
              <a:t>primers.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G</a:t>
            </a:r>
            <a:r>
              <a:rPr lang="en-US" sz="2400" dirty="0" smtClean="0"/>
              <a:t>el electrophoresis to analyze success of PCRs 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96 well plate containing successful amplifications sent to the HTGU </a:t>
            </a:r>
            <a:r>
              <a:rPr lang="en-US" sz="2400" dirty="0" smtClean="0"/>
              <a:t>at the </a:t>
            </a:r>
            <a:r>
              <a:rPr lang="en-US" sz="2400" dirty="0" smtClean="0"/>
              <a:t>UW </a:t>
            </a:r>
            <a:r>
              <a:rPr lang="en-US" sz="2400" dirty="0" smtClean="0"/>
              <a:t>for </a:t>
            </a:r>
            <a:r>
              <a:rPr lang="en-US" sz="2400" dirty="0" smtClean="0"/>
              <a:t>rapid bidirectional </a:t>
            </a:r>
            <a:r>
              <a:rPr lang="en-US" sz="2400" dirty="0" smtClean="0"/>
              <a:t>DNA </a:t>
            </a:r>
            <a:r>
              <a:rPr lang="en-US" sz="2400" dirty="0" smtClean="0"/>
              <a:t>sequencing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S</a:t>
            </a:r>
            <a:r>
              <a:rPr lang="en-US" sz="2400" dirty="0" smtClean="0"/>
              <a:t>equences analyzed and compared</a:t>
            </a:r>
            <a:endParaRPr lang="en-US" sz="2400" dirty="0" smtClean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goal of this project is to </a:t>
            </a:r>
            <a:r>
              <a:rPr lang="en-US" dirty="0" smtClean="0">
                <a:solidFill>
                  <a:schemeClr val="bg1"/>
                </a:solidFill>
              </a:rPr>
              <a:t>try to determine </a:t>
            </a:r>
            <a:r>
              <a:rPr lang="en-US" dirty="0" smtClean="0">
                <a:solidFill>
                  <a:schemeClr val="bg1"/>
                </a:solidFill>
              </a:rPr>
              <a:t>the origins of post eruption </a:t>
            </a:r>
            <a:r>
              <a:rPr lang="en-US" dirty="0" smtClean="0">
                <a:solidFill>
                  <a:schemeClr val="bg1"/>
                </a:solidFill>
              </a:rPr>
              <a:t>Kasatochi Island insect </a:t>
            </a:r>
            <a:r>
              <a:rPr lang="en-US" dirty="0" smtClean="0">
                <a:solidFill>
                  <a:schemeClr val="bg1"/>
                </a:solidFill>
              </a:rPr>
              <a:t>populations by </a:t>
            </a:r>
            <a:r>
              <a:rPr lang="en-US" dirty="0" smtClean="0">
                <a:solidFill>
                  <a:schemeClr val="bg1"/>
                </a:solidFill>
              </a:rPr>
              <a:t>analyzing </a:t>
            </a:r>
            <a:r>
              <a:rPr lang="en-US" dirty="0" smtClean="0">
                <a:solidFill>
                  <a:schemeClr val="bg1"/>
                </a:solidFill>
              </a:rPr>
              <a:t>their relationship to </a:t>
            </a:r>
            <a:r>
              <a:rPr lang="en-US" dirty="0" smtClean="0">
                <a:solidFill>
                  <a:schemeClr val="bg1"/>
                </a:solidFill>
              </a:rPr>
              <a:t>pre-eruption, post-eruption, and nearby island </a:t>
            </a:r>
            <a:r>
              <a:rPr lang="en-US" dirty="0" smtClean="0">
                <a:solidFill>
                  <a:schemeClr val="bg1"/>
                </a:solidFill>
              </a:rPr>
              <a:t>insect </a:t>
            </a:r>
            <a:r>
              <a:rPr lang="en-US" dirty="0" smtClean="0">
                <a:solidFill>
                  <a:schemeClr val="bg1"/>
                </a:solidFill>
              </a:rPr>
              <a:t>populations.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024"/>
            <a:ext cx="7772400" cy="5631976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Problems encountered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400" dirty="0" smtClean="0"/>
              <a:t>Difficulties with Identification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Previously mounted un-cryovialed specimens resulting in unproductive DNA extractions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Unsuccessful COI gene amplifications</a:t>
            </a:r>
          </a:p>
          <a:p>
            <a:pPr lvl="1">
              <a:buNone/>
            </a:pPr>
            <a:endParaRPr lang="en-US" dirty="0" smtClean="0"/>
          </a:p>
          <a:p>
            <a:pPr marL="231775" lvl="2" indent="-231775">
              <a:buNone/>
            </a:pPr>
            <a:r>
              <a:rPr lang="en-US" dirty="0" smtClean="0">
                <a:solidFill>
                  <a:schemeClr val="bg1"/>
                </a:solidFill>
              </a:rPr>
              <a:t>This work was completed for 2009 and 2010 Kasatochi Island specimens thanks to </a:t>
            </a:r>
            <a:r>
              <a:rPr lang="en-US" dirty="0" smtClean="0">
                <a:solidFill>
                  <a:schemeClr val="bg1"/>
                </a:solidFill>
              </a:rPr>
              <a:t>an undergraduate grant from </a:t>
            </a:r>
            <a:r>
              <a:rPr lang="en-US" dirty="0" smtClean="0">
                <a:solidFill>
                  <a:schemeClr val="bg1"/>
                </a:solidFill>
              </a:rPr>
              <a:t>Alaska EPSCoR </a:t>
            </a:r>
            <a:r>
              <a:rPr lang="en-US" dirty="0" smtClean="0">
                <a:solidFill>
                  <a:schemeClr val="bg1"/>
                </a:solidFill>
              </a:rPr>
              <a:t>in spring </a:t>
            </a:r>
            <a:r>
              <a:rPr lang="en-US" dirty="0" smtClean="0">
                <a:solidFill>
                  <a:schemeClr val="bg1"/>
                </a:solidFill>
              </a:rPr>
              <a:t>2011</a:t>
            </a:r>
          </a:p>
          <a:p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Project </a:t>
            </a: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Goals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Kasatochi Island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Methods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Results	</a:t>
            </a: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Future work</a:t>
            </a:r>
            <a:endParaRPr lang="en-US" sz="3200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satochi-BS-tree(sm).pct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22716" b="21235"/>
              <a:stretch>
                <a:fillRect/>
              </a:stretch>
            </p:blipFill>
          </mc:Choice>
          <mc:Fallback>
            <p:blipFill>
              <a:blip r:embed="rId3"/>
              <a:srcRect t="22716" b="21235"/>
              <a:stretch>
                <a:fillRect/>
              </a:stretch>
            </p:blipFill>
          </mc:Fallback>
        </mc:AlternateContent>
        <p:spPr>
          <a:xfrm>
            <a:off x="0" y="-9017"/>
            <a:ext cx="9142065" cy="6867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4382" y="2538484"/>
            <a:ext cx="491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53636" y="4244454"/>
            <a:ext cx="40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1842448"/>
            <a:ext cx="368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27202" y="2024460"/>
            <a:ext cx="14507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/>
              <a:t>8.596% [A </a:t>
            </a:r>
            <a:r>
              <a:rPr lang="en-US" sz="1400" b="0" dirty="0" err="1" smtClean="0"/>
              <a:t>vs</a:t>
            </a:r>
            <a:r>
              <a:rPr lang="en-US" sz="1400" b="0" dirty="0" smtClean="0"/>
              <a:t> </a:t>
            </a:r>
            <a:r>
              <a:rPr lang="en-US" sz="1400" b="0" dirty="0" smtClean="0"/>
              <a:t>B]</a:t>
            </a:r>
            <a:endParaRPr lang="en-US" sz="1400" b="0" dirty="0"/>
          </a:p>
        </p:txBody>
      </p:sp>
      <p:sp>
        <p:nvSpPr>
          <p:cNvPr id="7" name="Rectangle 6"/>
          <p:cNvSpPr/>
          <p:nvPr/>
        </p:nvSpPr>
        <p:spPr>
          <a:xfrm>
            <a:off x="1340145" y="3088986"/>
            <a:ext cx="1657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/>
              <a:t>4.803% [B </a:t>
            </a:r>
            <a:r>
              <a:rPr lang="en-US" sz="1600" b="0" dirty="0" err="1" smtClean="0"/>
              <a:t>vs</a:t>
            </a:r>
            <a:r>
              <a:rPr lang="en-US" sz="1600" b="0" dirty="0" smtClean="0"/>
              <a:t> C]</a:t>
            </a:r>
            <a:endParaRPr lang="en-US" sz="1600" b="0" dirty="0"/>
          </a:p>
        </p:txBody>
      </p:sp>
      <p:sp>
        <p:nvSpPr>
          <p:cNvPr id="8" name="Rectangle 7"/>
          <p:cNvSpPr/>
          <p:nvPr/>
        </p:nvSpPr>
        <p:spPr>
          <a:xfrm>
            <a:off x="4836384" y="3880556"/>
            <a:ext cx="1706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/>
              <a:t>9.028% [A </a:t>
            </a:r>
            <a:r>
              <a:rPr lang="en-US" sz="1600" b="0" dirty="0" err="1" smtClean="0"/>
              <a:t>vs</a:t>
            </a:r>
            <a:r>
              <a:rPr lang="en-US" sz="1600" b="0" dirty="0" smtClean="0"/>
              <a:t> </a:t>
            </a:r>
            <a:r>
              <a:rPr lang="en-US" sz="1600" b="0" dirty="0" smtClean="0"/>
              <a:t>C]</a:t>
            </a:r>
            <a:endParaRPr lang="en-US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Kasatochi-BS-tree2.pct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0915" y="13267"/>
            <a:ext cx="520002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5380" y="0"/>
            <a:ext cx="1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endParaRPr lang="en-US" sz="1200" dirty="0" smtClean="0"/>
          </a:p>
          <a:p>
            <a:pPr marL="342900" indent="-342900">
              <a:buAutoNum type="alphaUcPeriod"/>
            </a:pPr>
            <a:endParaRPr lang="en-US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51467" y="73167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MP bootstrap, 100 reps</a:t>
            </a:r>
            <a:endParaRPr lang="en-US" sz="1200" dirty="0"/>
          </a:p>
        </p:txBody>
      </p:sp>
      <p:sp>
        <p:nvSpPr>
          <p:cNvPr id="19" name="Rectangle 18"/>
          <p:cNvSpPr/>
          <p:nvPr/>
        </p:nvSpPr>
        <p:spPr>
          <a:xfrm>
            <a:off x="3005666" y="601133"/>
            <a:ext cx="2226733" cy="13546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05666" y="2666996"/>
            <a:ext cx="2226733" cy="378460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05666" y="740832"/>
            <a:ext cx="2226733" cy="1905000"/>
          </a:xfrm>
          <a:prstGeom prst="rect">
            <a:avLst/>
          </a:prstGeom>
          <a:solidFill>
            <a:srgbClr val="C0504D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05666" y="6587068"/>
            <a:ext cx="2226733" cy="135466"/>
          </a:xfrm>
          <a:prstGeom prst="rect">
            <a:avLst/>
          </a:prstGeom>
          <a:solidFill>
            <a:srgbClr val="C0504D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05666" y="6451602"/>
            <a:ext cx="2226733" cy="135466"/>
          </a:xfrm>
          <a:prstGeom prst="rect">
            <a:avLst/>
          </a:prstGeom>
          <a:solidFill>
            <a:srgbClr val="FFFF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005655" y="330199"/>
            <a:ext cx="2226733" cy="245534"/>
          </a:xfrm>
          <a:prstGeom prst="rect">
            <a:avLst/>
          </a:prstGeom>
          <a:solidFill>
            <a:srgbClr val="C0504D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232399" y="315667"/>
            <a:ext cx="6455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0.291%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5232388" y="1551801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0.0388%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232399" y="4430468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0.0655%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579759" y="38668"/>
            <a:ext cx="2121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Ave within </a:t>
            </a:r>
            <a:r>
              <a:rPr lang="en-US" sz="1200" dirty="0" err="1" smtClean="0"/>
              <a:t>clade</a:t>
            </a:r>
            <a:r>
              <a:rPr lang="en-US" sz="1200" dirty="0" smtClean="0"/>
              <a:t> uncorrected </a:t>
            </a:r>
            <a:r>
              <a:rPr lang="en-US" sz="1200" dirty="0" err="1" smtClean="0"/>
              <a:t>p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5877903" y="575733"/>
            <a:ext cx="1140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8.596% [A </a:t>
            </a:r>
            <a:r>
              <a:rPr lang="en-US" sz="1200" dirty="0" err="1" smtClean="0"/>
              <a:t>vs</a:t>
            </a:r>
            <a:r>
              <a:rPr lang="en-US" sz="1200" dirty="0" smtClean="0"/>
              <a:t> B]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877903" y="2793999"/>
            <a:ext cx="1140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9.028% [A </a:t>
            </a:r>
            <a:r>
              <a:rPr lang="en-US" sz="1200" dirty="0" err="1" smtClean="0"/>
              <a:t>vs</a:t>
            </a:r>
            <a:r>
              <a:rPr lang="en-US" sz="1200" dirty="0" smtClean="0"/>
              <a:t> C]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5912172" y="1982589"/>
            <a:ext cx="1129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4.803% [B </a:t>
            </a:r>
            <a:r>
              <a:rPr lang="en-US" sz="1200" dirty="0" err="1" smtClean="0"/>
              <a:t>vs</a:t>
            </a:r>
            <a:r>
              <a:rPr lang="en-US" sz="1200" dirty="0" smtClean="0"/>
              <a:t> C]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5377039" y="5606872"/>
            <a:ext cx="361456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Timeline</a:t>
            </a:r>
          </a:p>
          <a:p>
            <a:pPr marL="342900" indent="-342900">
              <a:buAutoNum type="arabicPlain" startAt="2008"/>
            </a:pPr>
            <a:r>
              <a:rPr lang="en-US" dirty="0" smtClean="0"/>
              <a:t>       2009	2010</a:t>
            </a:r>
          </a:p>
          <a:p>
            <a:pPr marL="342900" indent="-342900"/>
            <a:r>
              <a:rPr lang="en-US" dirty="0" smtClean="0"/>
              <a:t>C         A, B, </a:t>
            </a:r>
            <a:r>
              <a:rPr lang="en-US" dirty="0" err="1" smtClean="0"/>
              <a:t>C</a:t>
            </a:r>
            <a:r>
              <a:rPr lang="en-US" sz="1000" dirty="0" err="1" smtClean="0"/>
              <a:t>(rare</a:t>
            </a:r>
            <a:r>
              <a:rPr lang="en-US" sz="1000" dirty="0" smtClean="0"/>
              <a:t>)         </a:t>
            </a:r>
            <a:r>
              <a:rPr lang="en-US" dirty="0" err="1" smtClean="0"/>
              <a:t>B</a:t>
            </a:r>
            <a:r>
              <a:rPr lang="en-US" sz="1000" dirty="0" err="1" smtClean="0"/>
              <a:t>(rare),</a:t>
            </a:r>
            <a:r>
              <a:rPr lang="en-US" dirty="0" err="1" smtClean="0"/>
              <a:t>C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40107" y="244846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637571" y="19519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37571" y="40611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798165" y="1589501"/>
            <a:ext cx="3892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0.95</a:t>
            </a:r>
            <a:endParaRPr lang="en-US" sz="900" dirty="0"/>
          </a:p>
        </p:txBody>
      </p:sp>
      <p:sp>
        <p:nvSpPr>
          <p:cNvPr id="39" name="TextBox 38"/>
          <p:cNvSpPr txBox="1"/>
          <p:nvPr/>
        </p:nvSpPr>
        <p:spPr>
          <a:xfrm>
            <a:off x="1815099" y="4631264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1.0</a:t>
            </a:r>
            <a:endParaRPr lang="en-US" sz="900" dirty="0"/>
          </a:p>
        </p:txBody>
      </p:sp>
      <p:sp>
        <p:nvSpPr>
          <p:cNvPr id="40" name="TextBox 39"/>
          <p:cNvSpPr txBox="1"/>
          <p:nvPr/>
        </p:nvSpPr>
        <p:spPr>
          <a:xfrm>
            <a:off x="1151467" y="3088097"/>
            <a:ext cx="3385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1.0</a:t>
            </a:r>
            <a:endParaRPr lang="en-US" sz="900" dirty="0"/>
          </a:p>
        </p:txBody>
      </p:sp>
      <p:sp>
        <p:nvSpPr>
          <p:cNvPr id="41" name="TextBox 40"/>
          <p:cNvSpPr txBox="1"/>
          <p:nvPr/>
        </p:nvSpPr>
        <p:spPr>
          <a:xfrm>
            <a:off x="389466" y="4862096"/>
            <a:ext cx="1518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Above = MP Boot</a:t>
            </a:r>
          </a:p>
          <a:p>
            <a:r>
              <a:rPr lang="en-US" sz="900" dirty="0" smtClean="0"/>
              <a:t>Below = Bayesian PP</a:t>
            </a:r>
          </a:p>
          <a:p>
            <a:r>
              <a:rPr lang="en-US" sz="900" dirty="0" smtClean="0"/>
              <a:t>10,000,000 MCMCMC</a:t>
            </a:r>
          </a:p>
          <a:p>
            <a:r>
              <a:rPr lang="en-US" sz="900" dirty="0" smtClean="0"/>
              <a:t>GTR+I, saving 1/1,000</a:t>
            </a:r>
          </a:p>
          <a:p>
            <a:r>
              <a:rPr lang="en-US" sz="900" dirty="0" err="1" smtClean="0"/>
              <a:t>Burnin</a:t>
            </a:r>
            <a:r>
              <a:rPr lang="en-US" sz="900" dirty="0" smtClean="0"/>
              <a:t> = 50% (5,000 trees)</a:t>
            </a:r>
          </a:p>
          <a:p>
            <a:endParaRPr lang="en-US" sz="900" dirty="0" smtClean="0"/>
          </a:p>
          <a:p>
            <a:r>
              <a:rPr lang="en-US" sz="900" dirty="0" smtClean="0"/>
              <a:t>Note: 2010 </a:t>
            </a:r>
            <a:r>
              <a:rPr lang="en-US" sz="900" dirty="0" err="1" smtClean="0"/>
              <a:t>Scathophaga</a:t>
            </a:r>
            <a:r>
              <a:rPr lang="en-US" sz="900" dirty="0" smtClean="0"/>
              <a:t> not</a:t>
            </a:r>
          </a:p>
          <a:p>
            <a:r>
              <a:rPr lang="en-US" sz="900" dirty="0" smtClean="0"/>
              <a:t>identified to species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867775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ea typeface="ＭＳ Ｐゴシック" charset="-128"/>
                <a:cs typeface="ＭＳ Ｐゴシック" charset="-128"/>
              </a:rPr>
              <a:t>So a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re 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the 2009 + 2010 populations descended from 2008 populations or are they from other islands? </a:t>
            </a:r>
          </a:p>
          <a:p>
            <a:r>
              <a:rPr lang="en-US" sz="3200" dirty="0" smtClean="0">
                <a:ea typeface="ＭＳ Ｐゴシック" charset="-128"/>
                <a:cs typeface="ＭＳ Ｐゴシック" charset="-128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uncertain–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only one 2008 sample amplified</a:t>
            </a: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	</a:t>
            </a:r>
            <a:endParaRPr lang="en-US" sz="20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This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2008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samples is identical to most 2010 samples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	which </a:t>
            </a:r>
            <a:r>
              <a:rPr lang="en-US" sz="2000" i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suggests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survivorship</a:t>
            </a:r>
          </a:p>
          <a:p>
            <a:endParaRPr lang="en-US" sz="20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	need more samples!</a:t>
            </a:r>
          </a:p>
          <a:p>
            <a:endParaRPr lang="en-US" sz="20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How similar are the 2009 and 2010 populations genetically?</a:t>
            </a:r>
          </a:p>
          <a:p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Not very- suggests large shift in insect community as species  	establish themselves</a:t>
            </a:r>
            <a:endParaRPr lang="en-US" sz="20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	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Project </a:t>
            </a: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Goals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Kasatochi Island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Methods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Results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Future work</a:t>
            </a:r>
            <a:endParaRPr lang="en-US" sz="3200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62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867775" cy="772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600" b="0" dirty="0" smtClean="0">
                <a:ea typeface="ＭＳ Ｐゴシック" charset="-128"/>
                <a:cs typeface="ＭＳ Ｐゴシック" charset="-128"/>
              </a:rPr>
              <a:t>Future </a:t>
            </a:r>
            <a:r>
              <a:rPr lang="en-US" sz="3600" b="0" dirty="0" smtClean="0">
                <a:ea typeface="ＭＳ Ｐゴシック" charset="-128"/>
                <a:cs typeface="ＭＳ Ｐゴシック" charset="-128"/>
              </a:rPr>
              <a:t>Goals</a:t>
            </a:r>
            <a:endParaRPr lang="en-US" sz="3600" b="0" dirty="0" smtClean="0">
              <a:ea typeface="ＭＳ Ｐゴシック" charset="-128"/>
              <a:cs typeface="ＭＳ Ｐゴシック" charset="-128"/>
            </a:endParaRPr>
          </a:p>
          <a:p>
            <a:pPr>
              <a:buFont typeface="Arial" pitchFamily="34" charset="0"/>
              <a:buChar char="•"/>
            </a:pPr>
            <a:endParaRPr lang="en-US" sz="36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Process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2011 specimens from Kasatochi and nearby Islands</a:t>
            </a:r>
          </a:p>
          <a:p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Amplify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DNA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of these specimens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as well as the C0II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Gene of </a:t>
            </a:r>
            <a:r>
              <a:rPr lang="en-US" sz="2800" i="1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Lyrosoma</a:t>
            </a:r>
            <a:r>
              <a:rPr lang="en-US" sz="2800" i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2800" i="1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pacum</a:t>
            </a:r>
            <a:r>
              <a:rPr lang="en-US" sz="2800" i="1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specimens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Develop DNA techniques to amplify the other 2008 Kasatochi Island specimens</a:t>
            </a:r>
            <a:endParaRPr lang="en-US" sz="280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>
              <a:buFont typeface="Arial" pitchFamily="34" charset="0"/>
              <a:buChar char="•"/>
            </a:pPr>
            <a:endParaRPr lang="en-US" sz="2800" i="1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Compare and analyze Results</a:t>
            </a:r>
            <a:endParaRPr lang="en-US" sz="32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endParaRPr lang="en-US" sz="32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0" lvl="2"/>
            <a:r>
              <a:rPr lang="en-US" dirty="0" smtClean="0"/>
              <a:t>This work </a:t>
            </a:r>
            <a:r>
              <a:rPr lang="en-US" dirty="0" smtClean="0"/>
              <a:t>is currently being funded by an </a:t>
            </a:r>
            <a:r>
              <a:rPr lang="en-US" dirty="0" smtClean="0"/>
              <a:t>undergraduate grant from Alaska EPSCoR </a:t>
            </a:r>
            <a:r>
              <a:rPr lang="en-US" dirty="0" smtClean="0"/>
              <a:t>for the spring semester of 2012</a:t>
            </a:r>
            <a:endParaRPr lang="en-US" dirty="0" smtClean="0"/>
          </a:p>
          <a:p>
            <a:endParaRPr lang="en-US" sz="32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endParaRPr lang="en-US" sz="32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6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6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97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Acknowledgements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:</a:t>
            </a:r>
          </a:p>
          <a:p>
            <a:endParaRPr lang="en-US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United States Fish and Wildlife Service</a:t>
            </a:r>
          </a:p>
          <a:p>
            <a:endParaRPr lang="en-US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United States Geological Survey</a:t>
            </a:r>
          </a:p>
          <a:p>
            <a:endParaRPr lang="en-US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National Science Foundation</a:t>
            </a:r>
          </a:p>
          <a:p>
            <a:endParaRPr lang="en-US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Alaska EPSCoR</a:t>
            </a:r>
          </a:p>
          <a:p>
            <a:endParaRPr lang="en-US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University of Alaska Museum</a:t>
            </a:r>
          </a:p>
          <a:p>
            <a:endParaRPr lang="en-US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Dr. Derek </a:t>
            </a:r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Sikes</a:t>
            </a:r>
          </a:p>
          <a:p>
            <a:endParaRPr lang="en-US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r>
              <a:rPr lang="en-US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Steve Peek</a:t>
            </a:r>
            <a:endParaRPr lang="en-US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76225" y="231775"/>
            <a:ext cx="85756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Project </a:t>
            </a:r>
            <a:r>
              <a:rPr lang="en-US" sz="3200" b="0" dirty="0" smtClean="0">
                <a:solidFill>
                  <a:srgbClr val="A6A6A6"/>
                </a:solidFill>
                <a:ea typeface="ＭＳ Ｐゴシック" charset="-128"/>
                <a:cs typeface="ＭＳ Ｐゴシック" charset="-128"/>
              </a:rPr>
              <a:t>Goals</a:t>
            </a: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rgbClr val="A6A6A6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Kasatochi Island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Methods</a:t>
            </a: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Results	</a:t>
            </a:r>
          </a:p>
          <a:p>
            <a:pPr marL="514350" indent="-514350">
              <a:buAutoNum type="arabicPeriod"/>
            </a:pPr>
            <a:endParaRPr lang="en-US" sz="3200" b="0" dirty="0" smtClean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  <a:p>
            <a:pPr marL="514350" indent="-514350">
              <a:buAutoNum type="arabicPeriod"/>
            </a:pPr>
            <a:r>
              <a:rPr lang="en-US" sz="3200" b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Future work</a:t>
            </a:r>
            <a:endParaRPr lang="en-US" sz="3200" b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7" name="Rectangle 2"/>
          <p:cNvSpPr>
            <a:spLocks noChangeArrowheads="1"/>
          </p:cNvSpPr>
          <p:nvPr/>
        </p:nvSpPr>
        <p:spPr bwMode="auto">
          <a:xfrm>
            <a:off x="334963" y="9525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/>
              <a:t>Kasatochi Island</a:t>
            </a:r>
          </a:p>
        </p:txBody>
      </p:sp>
      <p:sp>
        <p:nvSpPr>
          <p:cNvPr id="1757188" name="Text Box 3"/>
          <p:cNvSpPr txBox="1">
            <a:spLocks noChangeArrowheads="1"/>
          </p:cNvSpPr>
          <p:nvPr/>
        </p:nvSpPr>
        <p:spPr bwMode="auto">
          <a:xfrm>
            <a:off x="4724400" y="1390650"/>
            <a:ext cx="4419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2200" b="0" dirty="0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Char char="•"/>
            </a:pPr>
            <a:r>
              <a:rPr lang="en-US" sz="2200" b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200" b="0" dirty="0" err="1">
                <a:ea typeface="ＭＳ Ｐゴシック" charset="-128"/>
                <a:cs typeface="ＭＳ Ｐゴシック" charset="-128"/>
              </a:rPr>
              <a:t>Stratovolcano</a:t>
            </a:r>
            <a:endParaRPr lang="en-US" sz="2200" b="0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Tx/>
              <a:buChar char="•"/>
            </a:pPr>
            <a:r>
              <a:rPr lang="en-US" sz="2200" b="0" dirty="0">
                <a:ea typeface="ＭＳ Ｐゴシック" charset="-128"/>
                <a:cs typeface="ＭＳ Ｐゴシック" charset="-128"/>
              </a:rPr>
              <a:t> 314 </a:t>
            </a:r>
            <a:r>
              <a:rPr lang="en-US" sz="2200" b="0" dirty="0" err="1">
                <a:ea typeface="ＭＳ Ｐゴシック" charset="-128"/>
                <a:cs typeface="ＭＳ Ｐゴシック" charset="-128"/>
              </a:rPr>
              <a:t>m</a:t>
            </a:r>
            <a:r>
              <a:rPr lang="en-US" sz="2200" b="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200" b="0" dirty="0" smtClean="0">
                <a:ea typeface="ＭＳ Ｐゴシック" charset="-128"/>
                <a:cs typeface="ＭＳ Ｐゴシック" charset="-128"/>
              </a:rPr>
              <a:t>high (1030 ft)</a:t>
            </a:r>
          </a:p>
          <a:p>
            <a:pPr eaLnBrk="1" hangingPunct="1">
              <a:buFontTx/>
              <a:buChar char="•"/>
            </a:pPr>
            <a:r>
              <a:rPr lang="en-US" sz="2200" b="0" dirty="0">
                <a:ea typeface="ＭＳ Ｐゴシック" charset="-128"/>
                <a:cs typeface="ＭＳ Ｐゴシック" charset="-128"/>
              </a:rPr>
              <a:t> ~2.5 km in </a:t>
            </a:r>
            <a:r>
              <a:rPr lang="en-US" sz="2200" b="0" dirty="0" smtClean="0">
                <a:ea typeface="ＭＳ Ｐゴシック" charset="-128"/>
                <a:cs typeface="ＭＳ Ｐゴシック" charset="-128"/>
              </a:rPr>
              <a:t>diameter (~1.5mi)</a:t>
            </a:r>
          </a:p>
          <a:p>
            <a:pPr eaLnBrk="1" hangingPunct="1">
              <a:buFontTx/>
              <a:buChar char="•"/>
            </a:pPr>
            <a:r>
              <a:rPr lang="en-US" sz="2200" b="0" dirty="0">
                <a:ea typeface="ＭＳ Ｐゴシック" charset="-128"/>
                <a:cs typeface="ＭＳ Ｐゴシック" charset="-128"/>
              </a:rPr>
              <a:t> Water-filled caldera (800m d</a:t>
            </a:r>
            <a:r>
              <a:rPr lang="en-US" sz="2200" b="0" dirty="0" smtClean="0">
                <a:ea typeface="ＭＳ Ｐゴシック" charset="-128"/>
                <a:cs typeface="ＭＳ Ｐゴシック" charset="-128"/>
              </a:rPr>
              <a:t>)</a:t>
            </a:r>
            <a:endParaRPr lang="en-US" sz="2200" b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571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9650"/>
            <a:ext cx="4572000" cy="311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7190" name="Text Box 7"/>
          <p:cNvSpPr txBox="1">
            <a:spLocks noChangeArrowheads="1"/>
          </p:cNvSpPr>
          <p:nvPr/>
        </p:nvSpPr>
        <p:spPr bwMode="auto">
          <a:xfrm>
            <a:off x="228600" y="4916322"/>
            <a:ext cx="8915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200" b="0" dirty="0">
                <a:ea typeface="ＭＳ Ｐゴシック" charset="-128"/>
                <a:cs typeface="ＭＳ Ｐゴシック" charset="-128"/>
              </a:rPr>
              <a:t> Extensive information about bird and marine mammal </a:t>
            </a:r>
            <a:r>
              <a:rPr lang="en-US" sz="2200" b="0" dirty="0" smtClean="0">
                <a:ea typeface="ＭＳ Ｐゴシック" charset="-128"/>
                <a:cs typeface="ＭＳ Ｐゴシック" charset="-128"/>
              </a:rPr>
              <a:t>populations</a:t>
            </a:r>
            <a:endParaRPr lang="en-US" sz="2200" b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57191" name="Text Box 1031"/>
          <p:cNvSpPr txBox="1">
            <a:spLocks noChangeArrowheads="1"/>
          </p:cNvSpPr>
          <p:nvPr/>
        </p:nvSpPr>
        <p:spPr bwMode="auto">
          <a:xfrm>
            <a:off x="153988" y="3290888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</a:t>
            </a:r>
          </a:p>
        </p:txBody>
      </p:sp>
      <p:sp>
        <p:nvSpPr>
          <p:cNvPr id="1757192" name="Line 1032"/>
          <p:cNvSpPr>
            <a:spLocks noChangeShapeType="1"/>
          </p:cNvSpPr>
          <p:nvPr/>
        </p:nvSpPr>
        <p:spPr bwMode="auto">
          <a:xfrm>
            <a:off x="347663" y="3709988"/>
            <a:ext cx="0" cy="3968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B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594" name="Picture 2" descr="kasatochi insect sites2 June 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9863"/>
            <a:ext cx="9144000" cy="6518275"/>
          </a:xfrm>
          <a:prstGeom prst="rect">
            <a:avLst/>
          </a:prstGeom>
          <a:noFill/>
        </p:spPr>
      </p:pic>
      <p:sp>
        <p:nvSpPr>
          <p:cNvPr id="1006597" name="Text Box 5"/>
          <p:cNvSpPr txBox="1">
            <a:spLocks noChangeArrowheads="1"/>
          </p:cNvSpPr>
          <p:nvPr/>
        </p:nvSpPr>
        <p:spPr bwMode="auto">
          <a:xfrm>
            <a:off x="106363" y="492125"/>
            <a:ext cx="23177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>
                <a:solidFill>
                  <a:schemeClr val="tx1"/>
                </a:solidFill>
              </a:rPr>
              <a:t>11 June 2008</a:t>
            </a:r>
          </a:p>
          <a:p>
            <a:pPr>
              <a:spcBef>
                <a:spcPct val="50000"/>
              </a:spcBef>
            </a:pPr>
            <a:r>
              <a:rPr lang="en-US" b="0">
                <a:solidFill>
                  <a:schemeClr val="tx1"/>
                </a:solidFill>
              </a:rPr>
              <a:t>10.66h</a:t>
            </a:r>
          </a:p>
          <a:p>
            <a:pPr>
              <a:spcBef>
                <a:spcPct val="50000"/>
              </a:spcBef>
            </a:pPr>
            <a:r>
              <a:rPr lang="en-US" b="0">
                <a:solidFill>
                  <a:schemeClr val="tx1"/>
                </a:solidFill>
              </a:rPr>
              <a:t>9 sites</a:t>
            </a:r>
          </a:p>
          <a:p>
            <a:pPr>
              <a:spcBef>
                <a:spcPct val="50000"/>
              </a:spcBef>
            </a:pPr>
            <a:r>
              <a:rPr lang="en-US" b="0">
                <a:solidFill>
                  <a:schemeClr val="tx1"/>
                </a:solidFill>
              </a:rPr>
              <a:t>0-290m el.</a:t>
            </a:r>
          </a:p>
          <a:p>
            <a:pPr>
              <a:spcBef>
                <a:spcPct val="50000"/>
              </a:spcBef>
            </a:pPr>
            <a:r>
              <a:rPr lang="en-US" b="0">
                <a:solidFill>
                  <a:schemeClr val="tx1"/>
                </a:solidFill>
              </a:rPr>
              <a:t>396 specimens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434" name="Picture 1026" descr="2008-06-11-CPX-0859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</p:spPr>
      </p:pic>
      <p:sp>
        <p:nvSpPr>
          <p:cNvPr id="1682436" name="Text Box 1028"/>
          <p:cNvSpPr txBox="1">
            <a:spLocks noChangeArrowheads="1"/>
          </p:cNvSpPr>
          <p:nvPr/>
        </p:nvSpPr>
        <p:spPr bwMode="auto">
          <a:xfrm>
            <a:off x="1670050" y="74613"/>
            <a:ext cx="736758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</a:rPr>
              <a:t>396 specimens, estimated 58 species</a:t>
            </a:r>
          </a:p>
          <a:p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</a:rPr>
              <a:t>2 species new to science</a:t>
            </a:r>
          </a:p>
          <a:p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</a:rPr>
              <a:t>2 species new to Alaskan fauna</a:t>
            </a:r>
          </a:p>
          <a:p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</a:rPr>
              <a:t>total fauna probably &gt;100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642" name="Picture 2" descr="Kasatochi before and after-1"/>
          <p:cNvPicPr>
            <a:picLocks noChangeAspect="1" noChangeArrowheads="1"/>
          </p:cNvPicPr>
          <p:nvPr/>
        </p:nvPicPr>
        <p:blipFill>
          <a:blip r:embed="rId3"/>
          <a:srcRect l="2711" t="54967" b="2245"/>
          <a:stretch>
            <a:fillRect/>
          </a:stretch>
        </p:blipFill>
        <p:spPr bwMode="auto">
          <a:xfrm>
            <a:off x="0" y="165100"/>
            <a:ext cx="9144000" cy="6692900"/>
          </a:xfrm>
          <a:prstGeom prst="rect">
            <a:avLst/>
          </a:prstGeom>
          <a:noFill/>
        </p:spPr>
      </p:pic>
      <p:sp>
        <p:nvSpPr>
          <p:cNvPr id="1008643" name="Text Box 3"/>
          <p:cNvSpPr txBox="1">
            <a:spLocks noChangeArrowheads="1"/>
          </p:cNvSpPr>
          <p:nvPr/>
        </p:nvSpPr>
        <p:spPr bwMode="auto">
          <a:xfrm>
            <a:off x="152400" y="304800"/>
            <a:ext cx="3849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>
                <a:ea typeface="ＭＳ Ｐゴシック" charset="-128"/>
                <a:cs typeface="ＭＳ Ｐゴシック" charset="-128"/>
              </a:rPr>
              <a:t>Eruption on 7 August </a:t>
            </a:r>
            <a:r>
              <a:rPr lang="en-US" sz="1800" b="0" dirty="0" smtClean="0">
                <a:ea typeface="ＭＳ Ｐゴシック" charset="-128"/>
                <a:cs typeface="ＭＳ Ｐゴシック" charset="-128"/>
              </a:rPr>
              <a:t>2008</a:t>
            </a:r>
            <a:endParaRPr lang="en-US" sz="1800" b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8072"/>
            <a:ext cx="4572000" cy="1865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 b="0" dirty="0" smtClean="0">
                <a:ea typeface="ＭＳ Ｐゴシック" charset="-128"/>
              </a:rPr>
              <a:t>Unanticipated and violent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 b="0" dirty="0" smtClean="0">
                <a:ea typeface="ＭＳ Ｐゴシック" charset="-128"/>
              </a:rPr>
              <a:t>M5.8 Earthquake (~ 500 M&gt;2</a:t>
            </a:r>
            <a:r>
              <a:rPr lang="en-US" sz="1800" b="0" dirty="0" smtClean="0">
                <a:ea typeface="ＭＳ Ｐゴシック" charset="-128"/>
              </a:rPr>
              <a:t>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 b="0" dirty="0" smtClean="0">
                <a:ea typeface="ＭＳ Ｐゴシック" charset="-128"/>
              </a:rPr>
              <a:t>Relatively cool mud ash and water eruption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 b="0" dirty="0" smtClean="0">
                <a:ea typeface="ＭＳ Ｐゴシック" charset="-128"/>
              </a:rPr>
              <a:t>Hot (~800°C) </a:t>
            </a:r>
            <a:r>
              <a:rPr lang="en-US" sz="1800" b="0" dirty="0" err="1" smtClean="0">
                <a:ea typeface="ＭＳ Ｐゴシック" charset="-128"/>
              </a:rPr>
              <a:t>pyroclastic</a:t>
            </a:r>
            <a:r>
              <a:rPr lang="en-US" sz="1800" b="0" dirty="0" smtClean="0">
                <a:ea typeface="ＭＳ Ｐゴシック" charset="-128"/>
              </a:rPr>
              <a:t> </a:t>
            </a:r>
            <a:r>
              <a:rPr lang="en-US" sz="1800" b="0" dirty="0" smtClean="0">
                <a:ea typeface="ＭＳ Ｐゴシック" charset="-128"/>
              </a:rPr>
              <a:t>flows</a:t>
            </a:r>
            <a:endParaRPr lang="en-US" sz="1800" b="0" dirty="0" smtClean="0">
              <a:ea typeface="ＭＳ Ｐゴシック" charset="-128"/>
            </a:endParaRP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800" b="0" dirty="0" smtClean="0">
                <a:ea typeface="ＭＳ Ｐゴシック" charset="-128"/>
              </a:rPr>
              <a:t>Ash </a:t>
            </a:r>
            <a:r>
              <a:rPr lang="en-US" sz="1800" b="0" dirty="0" smtClean="0">
                <a:ea typeface="ＭＳ Ｐゴシック" charset="-128"/>
              </a:rPr>
              <a:t>cloud reached around 13 to 15 </a:t>
            </a:r>
            <a:r>
              <a:rPr lang="en-US" sz="1800" b="0" dirty="0" smtClean="0">
                <a:ea typeface="ＭＳ Ｐゴシック" charset="-128"/>
              </a:rPr>
              <a:t>km</a:t>
            </a:r>
            <a:endParaRPr lang="en-US" sz="1800" b="0" dirty="0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8E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594" name="Picture 2" descr="!!Kasatochi 23 Oct 2008 by Morris, Jerry 1224876131_ak146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  <p:sp>
        <p:nvSpPr>
          <p:cNvPr id="1390595" name="Text Box 3"/>
          <p:cNvSpPr txBox="1">
            <a:spLocks noChangeArrowheads="1"/>
          </p:cNvSpPr>
          <p:nvPr/>
        </p:nvSpPr>
        <p:spPr bwMode="auto">
          <a:xfrm>
            <a:off x="174625" y="6426200"/>
            <a:ext cx="22193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© </a:t>
            </a:r>
            <a:r>
              <a:rPr lang="en-US" sz="1200" b="0"/>
              <a:t>23 Oct 2008 by Jerry Morris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2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3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4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5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6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7.xml><?xml version="1.0" encoding="utf-8"?>
<a:themeOverride xmlns:a="http://schemas.openxmlformats.org/drawingml/2006/main">
  <a:clrScheme name="Blank Presentation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30040</TotalTime>
  <Words>675</Words>
  <Application>Microsoft Office PowerPoint</Application>
  <PresentationFormat>On-screen Show (4:3)</PresentationFormat>
  <Paragraphs>252</Paragraphs>
  <Slides>37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How to answer these questions? </vt:lpstr>
      <vt:lpstr>Gather specimens for DNA extraction 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University of Calgary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Longair</dc:creator>
  <cp:lastModifiedBy>Sony Customer</cp:lastModifiedBy>
  <cp:revision>1636</cp:revision>
  <dcterms:created xsi:type="dcterms:W3CDTF">2011-08-18T16:13:37Z</dcterms:created>
  <dcterms:modified xsi:type="dcterms:W3CDTF">2012-01-28T17:17:35Z</dcterms:modified>
</cp:coreProperties>
</file>